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3"/>
  </p:notesMasterIdLst>
  <p:handoutMasterIdLst>
    <p:handoutMasterId r:id="rId24"/>
  </p:handoutMasterIdLst>
  <p:sldIdLst>
    <p:sldId id="389" r:id="rId5"/>
    <p:sldId id="401" r:id="rId6"/>
    <p:sldId id="405" r:id="rId7"/>
    <p:sldId id="363" r:id="rId8"/>
    <p:sldId id="364" r:id="rId9"/>
    <p:sldId id="366" r:id="rId10"/>
    <p:sldId id="382" r:id="rId11"/>
    <p:sldId id="392" r:id="rId12"/>
    <p:sldId id="373" r:id="rId13"/>
    <p:sldId id="393" r:id="rId14"/>
    <p:sldId id="402" r:id="rId15"/>
    <p:sldId id="404" r:id="rId16"/>
    <p:sldId id="403" r:id="rId17"/>
    <p:sldId id="387" r:id="rId18"/>
    <p:sldId id="385" r:id="rId19"/>
    <p:sldId id="399" r:id="rId20"/>
    <p:sldId id="391" r:id="rId21"/>
    <p:sldId id="388" r:id="rId22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4" autoAdjust="0"/>
    <p:restoredTop sz="93065" autoAdjust="0"/>
  </p:normalViewPr>
  <p:slideViewPr>
    <p:cSldViewPr snapToGrid="0" showGuides="1">
      <p:cViewPr varScale="1">
        <p:scale>
          <a:sx n="75" d="100"/>
          <a:sy n="75" d="100"/>
        </p:scale>
        <p:origin x="8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3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 rtl="0">
              <a:defRPr sz="13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902597" y="1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 rtl="0">
              <a:defRPr sz="13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20/06/2018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 rtl="0">
              <a:defRPr sz="13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 rtl="0">
              <a:defRPr sz="13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 rtl="0">
              <a:defRPr sz="1300"/>
            </a:lvl1pPr>
          </a:lstStyle>
          <a:p>
            <a:pPr rtl="0"/>
            <a:endParaRPr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902597" y="1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 rtl="0">
              <a:defRPr sz="13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20/06/2018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pPr rtl="0"/>
            <a:endParaRPr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975" y="4823035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 rtl="0">
              <a:defRPr sz="1300"/>
            </a:lvl1pPr>
          </a:lstStyle>
          <a:p>
            <a:pPr rtl="0"/>
            <a:endParaRPr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 rtl="0">
              <a:defRPr sz="13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934A2FF8-4559-4149-8B79-D85ED6F0B853}" type="datetime1">
              <a:rPr lang="es-ES" smtClean="0"/>
              <a:pPr/>
              <a:t>20/06/2018</a:t>
            </a:fld>
            <a:r>
              <a:rPr lang="es-ES"/>
              <a:t>​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7776A268-E945-41BF-9F85-D7A3B8400346}" type="datetime1">
              <a:rPr lang="es-ES" smtClean="0"/>
              <a:pPr/>
              <a:t>20/06/2018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CEC05348-D021-422A-8D9F-89EEB8C0F442}" type="datetime1">
              <a:rPr lang="es-ES" smtClean="0"/>
              <a:pPr/>
              <a:t>20/06/2018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4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20/06/2018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42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DB-4A77-4170-9E07-5F1D7C0A0A5B}" type="datetime1">
              <a:rPr lang="es-ES" smtClean="0"/>
              <a:pPr/>
              <a:t>20/06/2018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D8C4-ADF9-42A1-9ABC-C61A9E9D2D08}" type="datetime1">
              <a:rPr lang="es-ES" smtClean="0"/>
              <a:pPr/>
              <a:t>20/06/2018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8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5B79CF11-FD05-4F88-8EC3-5D4F176B79FC}" type="datetime1">
              <a:rPr lang="es-ES" smtClean="0"/>
              <a:pPr/>
              <a:t>20/06/2018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FEAFC309-1B63-44A4-A9FC-29FA1501E26B}" type="datetime1">
              <a:rPr lang="es-ES" smtClean="0"/>
              <a:pPr/>
              <a:t>20/06/2018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0802-155D-414A-A9FD-662B6F0E4656}" type="datetime1">
              <a:rPr lang="es-ES" smtClean="0"/>
              <a:pPr/>
              <a:t>20/06/2018</a:t>
            </a:fld>
            <a:r>
              <a:rPr lang="es-ES"/>
              <a:t>​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00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5146D9C0-42AF-411F-B87E-5CF0AD6A3E2D}" type="datetime1">
              <a:rPr lang="es-ES" smtClean="0"/>
              <a:pPr/>
              <a:t>20/06/2018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6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/>
              <a:t>​</a:t>
            </a:r>
            <a:fld id="{99FE88BC-BA9C-41DB-8175-8FC1D1B95355}" type="datetime1">
              <a:rPr lang="es-ES" smtClean="0"/>
              <a:pPr/>
              <a:t>20/06/2018</a:t>
            </a:fld>
            <a:r>
              <a:rPr lang="es-ES"/>
              <a:t>​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6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20/06/2018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01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P4/gestion%20de%20crisis.bm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P4/&#191;Qu&#233;%20es%20Marketing%20Digital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P4/Beficios%20de%20Marketing%20Digital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6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P4/&#191;Qu&#233;%20es%20una%20Fan%20Page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agnament\Desktop\Mercadeo Digital\IMG\Marketing-digital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3246"/>
          <a:stretch/>
        </p:blipFill>
        <p:spPr bwMode="auto">
          <a:xfrm>
            <a:off x="-12701" y="-1122"/>
            <a:ext cx="12204701" cy="684460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D62B04-764F-4796-B049-90ED09E5D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949" y="4501292"/>
            <a:ext cx="1485064" cy="7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gnament\Desktop\Mercadeo Digital\Posicionar-tu-Fanpage-en-Face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12206619" cy="636270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C80A84-7C01-4CCD-B10D-CD0290706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49" y="5870012"/>
            <a:ext cx="1485064" cy="7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gnament\Desktop\Mercadeo Digital\Nueva imagen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030"/>
            <a:ext cx="12192000" cy="58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ABCF1E-DA1C-4ED5-88A0-267DAD334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966" y="5537846"/>
            <a:ext cx="1560034" cy="7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gnament\Desktop\Mercadeo Digital\Nueva imagen (2).bmp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" y="169642"/>
            <a:ext cx="12181473" cy="656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F4794E-BB4B-40FE-B1FF-A378F4734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66" y="5890634"/>
            <a:ext cx="1560034" cy="7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gnament\Desktop\Mercadeo Digital\Nueva imagen (1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8359"/>
            <a:ext cx="12206066" cy="554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0B70B63-A1D2-4D02-A544-641D873EA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6" y="5699979"/>
            <a:ext cx="1560034" cy="7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gnament\Desktop\Sin títul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3175"/>
            <a:ext cx="12203113" cy="686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A7A535-C711-4DF8-B8B0-ACCC6C1FF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49" y="5847492"/>
            <a:ext cx="1485064" cy="7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gnament\Desktop\Mercadeo Digital\IMG\Posicionamiento\Sin títul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2" y="-19274"/>
            <a:ext cx="11811290" cy="684824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C099415-CFC6-4C7F-A872-C90506BD6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66" y="5856987"/>
            <a:ext cx="1560034" cy="7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63" y="-44684"/>
            <a:ext cx="6908801" cy="3905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Magnament\Desktop\Mercadeo Digital\Nueva imagen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13667" r="20554" b="5282"/>
          <a:stretch/>
        </p:blipFill>
        <p:spPr bwMode="auto">
          <a:xfrm>
            <a:off x="-29015" y="3246460"/>
            <a:ext cx="5849257" cy="3640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82D804-A9A1-46F5-B2A3-469FA227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866" y="5221987"/>
            <a:ext cx="1560034" cy="7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 r="-1451" b="29442"/>
          <a:stretch/>
        </p:blipFill>
        <p:spPr bwMode="auto">
          <a:xfrm>
            <a:off x="1862264" y="25399"/>
            <a:ext cx="6869493" cy="678180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1"/>
          <a:stretch/>
        </p:blipFill>
        <p:spPr bwMode="auto">
          <a:xfrm>
            <a:off x="9098047" y="2438401"/>
            <a:ext cx="2044262" cy="16763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A7D3455-C82D-4D71-B6A4-18A4CEB28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92" y="5120387"/>
            <a:ext cx="1560034" cy="7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gnament\Desktop\Mercadeo Digital\Gracias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298"/>
            <a:ext cx="12192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A556A6-B3CA-4912-983B-6F8AF9875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49" y="4577492"/>
            <a:ext cx="1485064" cy="7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gnament\Desktop\Mercadeo Digital\IMG\que-es-marketing-digital-marketing-online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" y="0"/>
            <a:ext cx="12130613" cy="6858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C193D6-B509-4AC6-8D18-F13FAADF7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549" y="361092"/>
            <a:ext cx="1485064" cy="7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arketing digital online que e s">
            <a:extLst>
              <a:ext uri="{FF2B5EF4-FFF2-40B4-BE49-F238E27FC236}">
                <a16:creationId xmlns:a16="http://schemas.microsoft.com/office/drawing/2014/main" id="{2D715D39-918E-4BFC-B1ED-037957A6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14312"/>
            <a:ext cx="5143501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320237D-33FB-454C-9448-5AA75D231FAE}"/>
              </a:ext>
            </a:extLst>
          </p:cNvPr>
          <p:cNvSpPr/>
          <p:nvPr/>
        </p:nvSpPr>
        <p:spPr>
          <a:xfrm>
            <a:off x="5627913" y="127077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HN" sz="2400" dirty="0">
                <a:solidFill>
                  <a:srgbClr val="000000"/>
                </a:solidFill>
                <a:latin typeface="Circular ProTT"/>
              </a:rPr>
              <a:t>El marketing digital es la aplicación de las estrategias de comercialización llevadas a cabo en los medios digitales. Todas las técnicas del mundo off-line son imitadas y traducidas a un nuevo mundo, el mundo online. En el ámbito digital aparecen nuevas herramientas como la inmediatez, las nuevas redes que surgen día a día, y la posibilidad de mediciones reales de cada una de las estrategias empleadas.</a:t>
            </a:r>
            <a:endParaRPr lang="es-HN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123D11-0228-461F-B7A9-EF78072F9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66" y="307087"/>
            <a:ext cx="1560034" cy="7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2200" y="128611"/>
            <a:ext cx="9980682" cy="1096962"/>
          </a:xfrm>
          <a:noFill/>
        </p:spPr>
        <p:txBody>
          <a:bodyPr>
            <a:normAutofit/>
          </a:bodyPr>
          <a:lstStyle/>
          <a:p>
            <a:r>
              <a:rPr lang="es-ES" b="1" dirty="0"/>
              <a:t>HERRAMIENTAS DEL MARKETING DIGITAL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04900" y="1747156"/>
            <a:ext cx="4914900" cy="4330699"/>
          </a:xfrm>
        </p:spPr>
        <p:txBody>
          <a:bodyPr/>
          <a:lstStyle/>
          <a:p>
            <a:r>
              <a:rPr lang="es-ES" sz="2500" dirty="0">
                <a:latin typeface="+mj-lt"/>
              </a:rPr>
              <a:t>Redes sociales </a:t>
            </a:r>
          </a:p>
          <a:p>
            <a:r>
              <a:rPr lang="es-ES" sz="2500" dirty="0">
                <a:latin typeface="+mj-lt"/>
              </a:rPr>
              <a:t>Sitios Web</a:t>
            </a:r>
          </a:p>
          <a:p>
            <a:r>
              <a:rPr lang="es-ES" sz="2500" dirty="0">
                <a:latin typeface="+mj-lt"/>
              </a:rPr>
              <a:t>Buscadores </a:t>
            </a:r>
          </a:p>
          <a:p>
            <a:r>
              <a:rPr lang="es-ES" sz="2500" dirty="0">
                <a:latin typeface="+mj-lt"/>
              </a:rPr>
              <a:t>Correo electrónico</a:t>
            </a:r>
          </a:p>
          <a:p>
            <a:r>
              <a:rPr lang="es-ES" sz="2500" dirty="0">
                <a:latin typeface="+mj-lt"/>
              </a:rPr>
              <a:t>Aplicaciones para </a:t>
            </a:r>
          </a:p>
          <a:p>
            <a:pPr marL="0" indent="0">
              <a:buNone/>
            </a:pPr>
            <a:r>
              <a:rPr lang="es-ES" sz="2500" dirty="0">
                <a:latin typeface="+mj-lt"/>
              </a:rPr>
              <a:t>   dispositivos móviles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6" name="Picture 4" descr="C:\Users\Magnament\Desktop\Mercadeo Digital\IMG\marketing-digital-curso-online-goo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314" y="5786804"/>
            <a:ext cx="2215622" cy="10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gnament\Desktop\Mercadeo Digital\IMG\importancia-del-marketing-digital-en-el-sector-Agroalimenta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43" y="5797369"/>
            <a:ext cx="1618725" cy="10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agnament\Desktop\Mercadeo Digital\IMG\MarketingDigital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807172"/>
            <a:ext cx="5562600" cy="3140177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agnament\Desktop\Mercadeo Digital\465640-email-marke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18" y="5797369"/>
            <a:ext cx="1913887" cy="10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agnament\Desktop\Mercadeo Digital\IMG\marketing-digital (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68" y="5797368"/>
            <a:ext cx="1892583" cy="106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Magnament\Desktop\Mercadeo Digital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34" y="5786804"/>
            <a:ext cx="1750478" cy="109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BackUp 22-Julio-2017\Documentos\CDE Occidente\Capacitaciones\Mercadeo Digital\IMG\Estrategia-de-marketing-digital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58" y="5786804"/>
            <a:ext cx="1639646" cy="10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BackUp 22-Julio-2017\Documentos\CDE Occidente\Capacitaciones\Mercadeo Digital\IMG\images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32"/>
          <a:stretch/>
        </p:blipFill>
        <p:spPr bwMode="auto">
          <a:xfrm>
            <a:off x="-14513" y="5787167"/>
            <a:ext cx="1225572" cy="109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E45B13-0067-474B-A4D3-2AD8ACF246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19787"/>
            <a:ext cx="1560034" cy="7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ortega\Pictures\MARKETING DIGITAL\marketing-digital-para-emprendedores-y-pymes-8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2"/>
          <a:stretch/>
        </p:blipFill>
        <p:spPr bwMode="auto">
          <a:xfrm>
            <a:off x="811377" y="0"/>
            <a:ext cx="1049283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9301691-E07C-479E-A604-D55656262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449" y="246792"/>
            <a:ext cx="1485064" cy="7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ortega\Pictures\MARKETING DIGITAL\marketing-digital-para-emprendedores-y-pymes-5-638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2"/>
          <a:stretch/>
        </p:blipFill>
        <p:spPr bwMode="auto">
          <a:xfrm>
            <a:off x="-2" y="-15919"/>
            <a:ext cx="12192002" cy="6873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3F7D7A-4F9A-4A6B-8BF3-8AE4E6A2D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07787"/>
            <a:ext cx="1560034" cy="7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6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0"/>
            <a:ext cx="9980682" cy="1096962"/>
          </a:xfrm>
        </p:spPr>
        <p:txBody>
          <a:bodyPr>
            <a:normAutofit/>
          </a:bodyPr>
          <a:lstStyle/>
          <a:p>
            <a:r>
              <a:rPr lang="es-ES" sz="3200" b="1" dirty="0"/>
              <a:t>¿Por que es importante tener presencia ONLINE 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4900" y="1110348"/>
            <a:ext cx="9982200" cy="4572000"/>
          </a:xfrm>
        </p:spPr>
        <p:txBody>
          <a:bodyPr>
            <a:normAutofit lnSpcReduction="10000"/>
          </a:bodyPr>
          <a:lstStyle/>
          <a:p>
            <a:endParaRPr lang="es-ES" sz="2500" dirty="0">
              <a:latin typeface="+mj-lt"/>
            </a:endParaRPr>
          </a:p>
          <a:p>
            <a:r>
              <a:rPr lang="es-ES" sz="2500" dirty="0">
                <a:latin typeface="+mj-lt"/>
              </a:rPr>
              <a:t>Comunicación interactiva. </a:t>
            </a:r>
          </a:p>
          <a:p>
            <a:r>
              <a:rPr lang="es-ES" sz="2500" dirty="0">
                <a:latin typeface="+mj-lt"/>
              </a:rPr>
              <a:t>Gestionar posibles crisis.</a:t>
            </a:r>
          </a:p>
          <a:p>
            <a:r>
              <a:rPr lang="es-ES" sz="2500" dirty="0">
                <a:latin typeface="+mj-lt"/>
              </a:rPr>
              <a:t>Monitoreo de las actividades.                                </a:t>
            </a:r>
          </a:p>
          <a:p>
            <a:r>
              <a:rPr lang="es-ES" sz="2500" dirty="0">
                <a:latin typeface="+mj-lt"/>
              </a:rPr>
              <a:t>Incremento de clientes.</a:t>
            </a:r>
          </a:p>
          <a:p>
            <a:r>
              <a:rPr lang="es-ES" sz="2500" dirty="0">
                <a:latin typeface="+mj-lt"/>
              </a:rPr>
              <a:t>Disminución de costos. </a:t>
            </a:r>
          </a:p>
          <a:p>
            <a:r>
              <a:rPr lang="es-ES" sz="2500" dirty="0">
                <a:latin typeface="+mj-lt"/>
              </a:rPr>
              <a:t>Nuevas oportunidades de</a:t>
            </a:r>
          </a:p>
          <a:p>
            <a:pPr marL="0" indent="0">
              <a:buNone/>
            </a:pPr>
            <a:r>
              <a:rPr lang="es-ES" sz="2500" dirty="0">
                <a:latin typeface="+mj-lt"/>
              </a:rPr>
              <a:t>   negocio.</a:t>
            </a:r>
          </a:p>
          <a:p>
            <a:endParaRPr lang="es-ES" sz="2500" dirty="0">
              <a:latin typeface="+mj-lt"/>
            </a:endParaRPr>
          </a:p>
          <a:p>
            <a:endParaRPr lang="es-ES" sz="2500" dirty="0">
              <a:latin typeface="+mj-lt"/>
            </a:endParaRPr>
          </a:p>
          <a:p>
            <a:pPr marL="0" indent="0">
              <a:buNone/>
            </a:pPr>
            <a:endParaRPr lang="es-ES" sz="2500" dirty="0">
              <a:latin typeface="+mj-lt"/>
            </a:endParaRPr>
          </a:p>
        </p:txBody>
      </p:sp>
      <p:pic>
        <p:nvPicPr>
          <p:cNvPr id="12" name="Picture 2" descr="C:\Users\lortega\Pictures\MARKETING DIGITAL\marketing-digital-para-pym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5"/>
          <a:stretch/>
        </p:blipFill>
        <p:spPr bwMode="auto">
          <a:xfrm>
            <a:off x="5646057" y="1640119"/>
            <a:ext cx="5500918" cy="4177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gnament\Desktop\Mercadeo Digital\Cambios-páginas-empresa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771" y="6103681"/>
            <a:ext cx="1149944" cy="7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gnament\Desktop\Mercadeo Digital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r="5195"/>
          <a:stretch/>
        </p:blipFill>
        <p:spPr bwMode="auto">
          <a:xfrm>
            <a:off x="9982171" y="6102854"/>
            <a:ext cx="1034224" cy="76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Magnament\Desktop\Mercadeo Digital\oportunidad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84" y="6130731"/>
            <a:ext cx="1284467" cy="73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Magnament\Desktop\Mercadeo Digital\IMG\marketing-digital-nuevas-tecnologi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28" y="6115724"/>
            <a:ext cx="1142841" cy="7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Magnament\Desktop\Mercadeo Digital\pymes-contabilidad-776x4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48" y="6115724"/>
            <a:ext cx="1415102" cy="75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BackUp 22-Julio-2017\Documentos\CDE Occidente\Capacitaciones\Mercadeo Digital\IMG\0435304c2fba3b9efa4d258f954b4d09-Noticia-8342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88" y="6130238"/>
            <a:ext cx="1247181" cy="7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BackUp 22-Julio-2017\Documentos\CDE Occidente\Capacitaciones\Mercadeo Digital\IMG\465640-email-market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64" y="6130731"/>
            <a:ext cx="1317637" cy="7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BackUp 22-Julio-2017\Documentos\CDE Occidente\Capacitaciones\Mercadeo Digital\IMG\agencia-marketing-digital-em-porto-alegr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81" y="6125190"/>
            <a:ext cx="1223397" cy="7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BackUp 22-Julio-2017\Documentos\CDE Occidente\Capacitaciones\Mercadeo Digital\IMG\branging-agencia-de-marketing-digit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07" y="6115733"/>
            <a:ext cx="1263664" cy="7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:\BackUp 22-Julio-2017\Documentos\CDE Occidente\Capacitaciones\Mercadeo Digital\IMG\Cómo-armar-un-completo-reporte-de-Marketing-Digital-profesional-e14988080416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25190"/>
            <a:ext cx="1139287" cy="7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F5543F5-06C8-41AB-8B1E-27199863FA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083" y="520659"/>
            <a:ext cx="1560034" cy="7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gnament\Desktop\Mercadeo Digital\fanpag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7" y="-29029"/>
            <a:ext cx="11776687" cy="6943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587BC2B-5D47-4115-BDE5-6291BDE45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649" y="5758592"/>
            <a:ext cx="1485064" cy="7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gnament\Desktop\Sin títul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263B63-6968-4160-9DC6-780F83BC5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49" y="5758592"/>
            <a:ext cx="1485064" cy="7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purl.org/dc/terms/"/>
    <ds:schemaRef ds:uri="4873beb7-5857-4685-be1f-d57550cc96c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52</Words>
  <Application>Microsoft Office PowerPoint</Application>
  <PresentationFormat>Panorámica</PresentationFormat>
  <Paragraphs>18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Circular ProTT</vt:lpstr>
      <vt:lpstr>Euphemia</vt:lpstr>
      <vt:lpstr>Gill Sans MT</vt:lpstr>
      <vt:lpstr>Galería</vt:lpstr>
      <vt:lpstr>Presentación de PowerPoint</vt:lpstr>
      <vt:lpstr>Presentación de PowerPoint</vt:lpstr>
      <vt:lpstr>Presentación de PowerPoint</vt:lpstr>
      <vt:lpstr>HERRAMIENTAS DEL MARKETING DIGITAL </vt:lpstr>
      <vt:lpstr>Presentación de PowerPoint</vt:lpstr>
      <vt:lpstr>Presentación de PowerPoint</vt:lpstr>
      <vt:lpstr>¿Por que es importante tener presencia ONLINE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2017-06-20T17:46:23Z</dcterms:created>
  <dcterms:modified xsi:type="dcterms:W3CDTF">2018-06-20T15:14:26Z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